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 id="2147483702" r:id="rId5"/>
  </p:sldMasterIdLst>
  <p:notesMasterIdLst>
    <p:notesMasterId r:id="rId24"/>
  </p:notesMasterIdLst>
  <p:sldIdLst>
    <p:sldId id="292" r:id="rId6"/>
    <p:sldId id="1282" r:id="rId7"/>
    <p:sldId id="1290" r:id="rId8"/>
    <p:sldId id="1291" r:id="rId9"/>
    <p:sldId id="1292" r:id="rId10"/>
    <p:sldId id="1293" r:id="rId11"/>
    <p:sldId id="1294" r:id="rId12"/>
    <p:sldId id="1296" r:id="rId13"/>
    <p:sldId id="1298" r:id="rId14"/>
    <p:sldId id="1297" r:id="rId15"/>
    <p:sldId id="1300" r:id="rId16"/>
    <p:sldId id="1302" r:id="rId17"/>
    <p:sldId id="1301" r:id="rId18"/>
    <p:sldId id="1304" r:id="rId19"/>
    <p:sldId id="1305" r:id="rId20"/>
    <p:sldId id="1303" r:id="rId21"/>
    <p:sldId id="1295" r:id="rId22"/>
    <p:sldId id="1250"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7D"/>
    <a:srgbClr val="223366"/>
    <a:srgbClr val="E8ECF8"/>
    <a:srgbClr val="C9D2ED"/>
    <a:srgbClr val="851910"/>
    <a:srgbClr val="0000FF"/>
    <a:srgbClr val="FFCD8C"/>
    <a:srgbClr val="9F5900"/>
    <a:srgbClr val="FF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682" y="72"/>
      </p:cViewPr>
      <p:guideLst>
        <p:guide orient="horz" pos="588"/>
        <p:guide pos="144"/>
        <p:guide orient="horz" pos="85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16.xml"/><Relationship Id="rId22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220" Type="http://customschemas.google.com/relationships/presentationmetadata" Target="meta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10" Type="http://schemas.openxmlformats.org/officeDocument/2006/relationships/slide" Target="slides/slide5.xml"/><Relationship Id="rId19" Type="http://schemas.openxmlformats.org/officeDocument/2006/relationships/slide" Target="slides/slide14.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342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0723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BE6076D-206F-297A-BB0E-221C9F2E90F0}"/>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CC03777-93F0-81AB-0A4A-527D9EE2A18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44B8A0EB-D6D4-8156-26FB-2167F16731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919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1173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09115AB-BD26-022C-45FF-B7DFB20DB691}"/>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75E772D-ADE7-E2A2-1837-7B5280B83E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9C213823-B295-BB37-DB0C-05F7E48D07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4445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10293C5A-99EE-DF95-7314-ADC4360D01C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F311CD1-0B1E-9923-38E3-7233B0EEC5C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3EBBA31D-06A4-50FF-D12C-944E2033A3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0863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BA1101F-7264-09C2-7569-7A3D1EBD791C}"/>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A49BCF7A-7FFB-7175-A485-21C599819C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661C59D8-D3A9-A34B-0622-76462FF243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25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72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802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1848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2D9E-CF8F-D821-0EF0-82F39D6875D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19-03-2025</a:t>
            </a:fld>
            <a:endParaRPr lang="en-IN"/>
          </a:p>
        </p:txBody>
      </p:sp>
      <p:sp>
        <p:nvSpPr>
          <p:cNvPr id="3" name="Footer Placeholder 2">
            <a:extLst>
              <a:ext uri="{FF2B5EF4-FFF2-40B4-BE49-F238E27FC236}">
                <a16:creationId xmlns:a16="http://schemas.microsoft.com/office/drawing/2014/main" id="{C23170A1-58D7-78F7-D58A-811ADFF737E5}"/>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F2A898F9-6042-211C-FE5E-E3195182B7AA}"/>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2397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AA64-E432-8D59-6526-E68F7AC80EA1}"/>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D2085-944B-0B62-B557-11D0053DE106}"/>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B889BD-8520-EE29-14ED-24E88F0C13D6}"/>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AA8EC-BC22-DD8C-CC7C-5CD2AD69637C}"/>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19-03-2025</a:t>
            </a:fld>
            <a:endParaRPr lang="en-IN"/>
          </a:p>
        </p:txBody>
      </p:sp>
      <p:sp>
        <p:nvSpPr>
          <p:cNvPr id="6" name="Footer Placeholder 5">
            <a:extLst>
              <a:ext uri="{FF2B5EF4-FFF2-40B4-BE49-F238E27FC236}">
                <a16:creationId xmlns:a16="http://schemas.microsoft.com/office/drawing/2014/main" id="{D07ED4E8-E1B9-BC44-48DF-EA2B09D992CB}"/>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A28F55D-018D-571C-11FF-8F79FAAA5F70}"/>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70489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3725-BD84-E963-3DD7-9EDA5700105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1B5E6C-B120-BDBD-A118-74E930F95320}"/>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ED917-6757-883A-86C3-14AFBCE31FF0}"/>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8C69D-33B2-26F1-3AFC-2A4C100F9EB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19-03-2025</a:t>
            </a:fld>
            <a:endParaRPr lang="en-IN"/>
          </a:p>
        </p:txBody>
      </p:sp>
      <p:sp>
        <p:nvSpPr>
          <p:cNvPr id="6" name="Footer Placeholder 5">
            <a:extLst>
              <a:ext uri="{FF2B5EF4-FFF2-40B4-BE49-F238E27FC236}">
                <a16:creationId xmlns:a16="http://schemas.microsoft.com/office/drawing/2014/main" id="{1720A899-749A-96A6-52E3-5513E02E156A}"/>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7E5EE06A-6BB2-C7F9-0A30-ECA5F6491262}"/>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8412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C180-BF96-096D-0F74-E23F9309580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78D2F-2EAD-1FA2-9475-C228A7E9B4A6}"/>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14C92-1C92-C326-AE2B-EE64852E687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19-03-2025</a:t>
            </a:fld>
            <a:endParaRPr lang="en-IN"/>
          </a:p>
        </p:txBody>
      </p:sp>
      <p:sp>
        <p:nvSpPr>
          <p:cNvPr id="5" name="Footer Placeholder 4">
            <a:extLst>
              <a:ext uri="{FF2B5EF4-FFF2-40B4-BE49-F238E27FC236}">
                <a16:creationId xmlns:a16="http://schemas.microsoft.com/office/drawing/2014/main" id="{C42D40DF-8956-65BF-5B16-FCF84638AC22}"/>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8E2B801-4415-647B-D7B8-398663FE2B85}"/>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028087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35E50-9753-5324-3CBE-2DB02823BAD1}"/>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96334F-1BF5-5B8C-3F90-84BF75B51BC0}"/>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7E210-CB85-84DD-090A-44C7C1797C0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19-03-2025</a:t>
            </a:fld>
            <a:endParaRPr lang="en-IN"/>
          </a:p>
        </p:txBody>
      </p:sp>
      <p:sp>
        <p:nvSpPr>
          <p:cNvPr id="5" name="Footer Placeholder 4">
            <a:extLst>
              <a:ext uri="{FF2B5EF4-FFF2-40B4-BE49-F238E27FC236}">
                <a16:creationId xmlns:a16="http://schemas.microsoft.com/office/drawing/2014/main" id="{FB46FBE5-BF73-7C52-C3DF-B06D7641ECF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754D43C-F065-8BD6-C622-543D4321EB53}"/>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65426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BA23-5FDD-5D7E-F6FC-E4A6A7F5FDAF}"/>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1DBF0E-B651-D205-69BC-E38929484D9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5EAFE9-FEB4-90FA-7604-E71268E9BE4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19-03-2025</a:t>
            </a:fld>
            <a:endParaRPr lang="en-IN"/>
          </a:p>
        </p:txBody>
      </p:sp>
      <p:sp>
        <p:nvSpPr>
          <p:cNvPr id="5" name="Footer Placeholder 4">
            <a:extLst>
              <a:ext uri="{FF2B5EF4-FFF2-40B4-BE49-F238E27FC236}">
                <a16:creationId xmlns:a16="http://schemas.microsoft.com/office/drawing/2014/main" id="{90042C0C-D784-7894-6E7A-A3163E7BD218}"/>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97E244B-37C0-9DC6-22CD-EB660918FB6E}"/>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67229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7B7-1A74-AE21-4231-6A3BD6FFAA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C8CC2F-5827-22D5-D0CD-6AB9F4163E47}"/>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C6FD5-C3C6-194C-CBBF-F0992989045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19-03-2025</a:t>
            </a:fld>
            <a:endParaRPr lang="en-IN"/>
          </a:p>
        </p:txBody>
      </p:sp>
      <p:sp>
        <p:nvSpPr>
          <p:cNvPr id="5" name="Footer Placeholder 4">
            <a:extLst>
              <a:ext uri="{FF2B5EF4-FFF2-40B4-BE49-F238E27FC236}">
                <a16:creationId xmlns:a16="http://schemas.microsoft.com/office/drawing/2014/main" id="{73574B56-D685-4165-F13B-086D869C780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DA53AD0-652A-8B63-B4F8-E64E7976E3AC}"/>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160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8776-064D-C947-6F0A-07C1157DBB5B}"/>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97AF1F-1E9E-C1AB-35F2-7FCF85FEA10C}"/>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203F7-4A67-44F8-1EBE-73C704B5F33A}"/>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19-03-2025</a:t>
            </a:fld>
            <a:endParaRPr lang="en-IN"/>
          </a:p>
        </p:txBody>
      </p:sp>
      <p:sp>
        <p:nvSpPr>
          <p:cNvPr id="5" name="Footer Placeholder 4">
            <a:extLst>
              <a:ext uri="{FF2B5EF4-FFF2-40B4-BE49-F238E27FC236}">
                <a16:creationId xmlns:a16="http://schemas.microsoft.com/office/drawing/2014/main" id="{522099F4-B0B6-A02C-D33D-42B8CF9C4F4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63AEAC-197E-65FD-B921-6662926A1BBB}"/>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39091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C773-098A-371D-576C-4D005AAD10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1678A3-157A-338B-1D0E-5DEA10A09599}"/>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F0D3D6-28A0-B7DB-AA55-7E1AB265D8D3}"/>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D759DB-2EFB-5AB8-F2C0-4594FD8EF79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19-03-2025</a:t>
            </a:fld>
            <a:endParaRPr lang="en-IN"/>
          </a:p>
        </p:txBody>
      </p:sp>
      <p:sp>
        <p:nvSpPr>
          <p:cNvPr id="6" name="Footer Placeholder 5">
            <a:extLst>
              <a:ext uri="{FF2B5EF4-FFF2-40B4-BE49-F238E27FC236}">
                <a16:creationId xmlns:a16="http://schemas.microsoft.com/office/drawing/2014/main" id="{940AB47A-E9F3-E30E-4D25-BDB935FA99D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DF4B1E9-6E84-BC5A-9F68-AC8BD08A64DF}"/>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16768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C7-998D-6DF5-4AE4-39C9EA003C12}"/>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6AF4A-23F2-79CA-C667-8C4F35BF57DD}"/>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7276D-1914-7EB5-3698-A01774DF1735}"/>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CDF0B-5FBC-8A48-3967-A5A9B60BBE1B}"/>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D8437-251D-CB33-46CE-F1B208C3DE0A}"/>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DB15A-3C4B-088C-31D9-9D7FADA4117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19-03-2025</a:t>
            </a:fld>
            <a:endParaRPr lang="en-IN"/>
          </a:p>
        </p:txBody>
      </p:sp>
      <p:sp>
        <p:nvSpPr>
          <p:cNvPr id="8" name="Footer Placeholder 7">
            <a:extLst>
              <a:ext uri="{FF2B5EF4-FFF2-40B4-BE49-F238E27FC236}">
                <a16:creationId xmlns:a16="http://schemas.microsoft.com/office/drawing/2014/main" id="{A2FCD596-67EF-7A66-AED7-23CF46204AB7}"/>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C4D5DBB6-49F0-7026-4382-9F1CC71BD40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644819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66A4-83CF-94A2-2F9D-EB0EA91EFFE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6E68E2-F84C-3629-3FE2-83DD00EACA5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19-03-2025</a:t>
            </a:fld>
            <a:endParaRPr lang="en-IN"/>
          </a:p>
        </p:txBody>
      </p:sp>
      <p:sp>
        <p:nvSpPr>
          <p:cNvPr id="4" name="Footer Placeholder 3">
            <a:extLst>
              <a:ext uri="{FF2B5EF4-FFF2-40B4-BE49-F238E27FC236}">
                <a16:creationId xmlns:a16="http://schemas.microsoft.com/office/drawing/2014/main" id="{F04CCCF5-8802-F0B8-E635-C4316F70ED59}"/>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D93F6E91-77AB-EEFA-9CDE-D8D369E6A53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42999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7411959" y="234964"/>
            <a:ext cx="852410" cy="284955"/>
          </a:xfrm>
          <a:prstGeom prst="rect">
            <a:avLst/>
          </a:prstGeom>
          <a:noFill/>
          <a:ln>
            <a:noFill/>
          </a:ln>
        </p:spPr>
      </p:pic>
      <p:sp>
        <p:nvSpPr>
          <p:cNvPr id="5" name="TextBox 4">
            <a:extLst>
              <a:ext uri="{FF2B5EF4-FFF2-40B4-BE49-F238E27FC236}">
                <a16:creationId xmlns:a16="http://schemas.microsoft.com/office/drawing/2014/main" id="{8964A484-2963-FBA3-E733-1A64254407DC}"/>
              </a:ext>
            </a:extLst>
          </p:cNvPr>
          <p:cNvSpPr txBox="1"/>
          <p:nvPr userDrawn="1"/>
        </p:nvSpPr>
        <p:spPr>
          <a:xfrm>
            <a:off x="138743" y="189386"/>
            <a:ext cx="34535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rPr>
              <a:t>Creating A Future-ready Workforce</a:t>
            </a:r>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7261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70BE75-ABC6-B8F8-14C2-4329F082BA10}"/>
              </a:ext>
            </a:extLst>
          </p:cNvPr>
          <p:cNvSpPr/>
          <p:nvPr/>
        </p:nvSpPr>
        <p:spPr>
          <a:xfrm>
            <a:off x="5044697" y="5066794"/>
            <a:ext cx="4122549" cy="161945"/>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4A44FD-99EF-2386-CD7F-94CC9736D290}"/>
              </a:ext>
            </a:extLst>
          </p:cNvPr>
          <p:cNvSpPr/>
          <p:nvPr/>
        </p:nvSpPr>
        <p:spPr>
          <a:xfrm>
            <a:off x="6137328" y="122877"/>
            <a:ext cx="3006671"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in a suit talking on a cell phone&#10;&#10;Description automatically generated">
            <a:extLst>
              <a:ext uri="{FF2B5EF4-FFF2-40B4-BE49-F238E27FC236}">
                <a16:creationId xmlns:a16="http://schemas.microsoft.com/office/drawing/2014/main" id="{5CFB3317-FBB6-E882-D2A0-9D6E7CF982DD}"/>
              </a:ext>
            </a:extLst>
          </p:cNvPr>
          <p:cNvPicPr>
            <a:picLocks noChangeAspect="1"/>
          </p:cNvPicPr>
          <p:nvPr/>
        </p:nvPicPr>
        <p:blipFill>
          <a:blip r:embed="rId3"/>
          <a:stretch>
            <a:fillRect/>
          </a:stretch>
        </p:blipFill>
        <p:spPr>
          <a:xfrm>
            <a:off x="15498" y="0"/>
            <a:ext cx="9144000" cy="5143500"/>
          </a:xfrm>
          <a:prstGeom prst="rect">
            <a:avLst/>
          </a:prstGeom>
        </p:spPr>
      </p:pic>
      <p:sp>
        <p:nvSpPr>
          <p:cNvPr id="2" name="TextBox 1">
            <a:extLst>
              <a:ext uri="{FF2B5EF4-FFF2-40B4-BE49-F238E27FC236}">
                <a16:creationId xmlns:a16="http://schemas.microsoft.com/office/drawing/2014/main" id="{B1520DAD-F8CC-E505-163A-1A40C1FCC226}"/>
              </a:ext>
            </a:extLst>
          </p:cNvPr>
          <p:cNvSpPr txBox="1"/>
          <p:nvPr/>
        </p:nvSpPr>
        <p:spPr>
          <a:xfrm>
            <a:off x="219934" y="983057"/>
            <a:ext cx="3965230" cy="1384995"/>
          </a:xfrm>
          <a:prstGeom prst="rect">
            <a:avLst/>
          </a:prstGeom>
          <a:noFill/>
        </p:spPr>
        <p:txBody>
          <a:bodyPr wrap="square" rtlCol="0">
            <a:spAutoFit/>
          </a:bodyPr>
          <a:lstStyle/>
          <a:p>
            <a:r>
              <a:rPr lang="en-US" sz="2800" b="1" dirty="0">
                <a:solidFill>
                  <a:srgbClr val="161D23"/>
                </a:solidFill>
              </a:rPr>
              <a:t>NEXT GEN EMPLOYABILITY PROGRAM</a:t>
            </a:r>
          </a:p>
        </p:txBody>
      </p:sp>
      <p:sp>
        <p:nvSpPr>
          <p:cNvPr id="6" name="Rectangle 5">
            <a:extLst>
              <a:ext uri="{FF2B5EF4-FFF2-40B4-BE49-F238E27FC236}">
                <a16:creationId xmlns:a16="http://schemas.microsoft.com/office/drawing/2014/main" id="{BC4CF228-26B3-09C5-44DF-CA8F345519C2}"/>
              </a:ext>
            </a:extLst>
          </p:cNvPr>
          <p:cNvSpPr/>
          <p:nvPr/>
        </p:nvSpPr>
        <p:spPr>
          <a:xfrm>
            <a:off x="338619" y="2452456"/>
            <a:ext cx="23461" cy="1124328"/>
          </a:xfrm>
          <a:prstGeom prst="rect">
            <a:avLst/>
          </a:prstGeom>
          <a:solidFill>
            <a:srgbClr val="851910"/>
          </a:solidFill>
          <a:ln>
            <a:solidFill>
              <a:srgbClr val="8519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054292D-CF71-BD6B-6494-F0C14CB8262D}"/>
              </a:ext>
            </a:extLst>
          </p:cNvPr>
          <p:cNvSpPr txBox="1"/>
          <p:nvPr/>
        </p:nvSpPr>
        <p:spPr>
          <a:xfrm>
            <a:off x="389183" y="2453126"/>
            <a:ext cx="2727901" cy="1200329"/>
          </a:xfrm>
          <a:prstGeom prst="rect">
            <a:avLst/>
          </a:prstGeom>
          <a:noFill/>
        </p:spPr>
        <p:txBody>
          <a:bodyPr wrap="square" rtlCol="0">
            <a:spAutoFit/>
          </a:bodyPr>
          <a:lstStyle/>
          <a:p>
            <a:r>
              <a:rPr lang="en-US" sz="2400" dirty="0">
                <a:solidFill>
                  <a:srgbClr val="161D23"/>
                </a:solidFill>
              </a:rPr>
              <a:t>CREATING A FUTURE-READY WORKFORCE</a:t>
            </a:r>
          </a:p>
        </p:txBody>
      </p:sp>
      <p:sp>
        <p:nvSpPr>
          <p:cNvPr id="21" name="Rectangle 20">
            <a:extLst>
              <a:ext uri="{FF2B5EF4-FFF2-40B4-BE49-F238E27FC236}">
                <a16:creationId xmlns:a16="http://schemas.microsoft.com/office/drawing/2014/main" id="{3E916418-C932-83FF-F890-E41BEED5285B}"/>
              </a:ext>
            </a:extLst>
          </p:cNvPr>
          <p:cNvSpPr/>
          <p:nvPr/>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110;p4" descr="A close up of a sign&#10;&#10;Description automatically generated">
            <a:extLst>
              <a:ext uri="{FF2B5EF4-FFF2-40B4-BE49-F238E27FC236}">
                <a16:creationId xmlns:a16="http://schemas.microsoft.com/office/drawing/2014/main" id="{69DAD0D2-2C07-BEEA-4C8D-0FC32AA5BDFD}"/>
              </a:ext>
            </a:extLst>
          </p:cNvPr>
          <p:cNvPicPr preferRelativeResize="0"/>
          <p:nvPr/>
        </p:nvPicPr>
        <p:blipFill rotWithShape="1">
          <a:blip r:embed="rId4">
            <a:alphaModFix/>
          </a:blip>
          <a:srcRect/>
          <a:stretch/>
        </p:blipFill>
        <p:spPr>
          <a:xfrm>
            <a:off x="7411959" y="234964"/>
            <a:ext cx="852410" cy="284955"/>
          </a:xfrm>
          <a:prstGeom prst="rect">
            <a:avLst/>
          </a:prstGeom>
          <a:noFill/>
          <a:ln>
            <a:noFill/>
          </a:ln>
        </p:spPr>
      </p:pic>
      <p:sp>
        <p:nvSpPr>
          <p:cNvPr id="23" name="TextBox 22">
            <a:extLst>
              <a:ext uri="{FF2B5EF4-FFF2-40B4-BE49-F238E27FC236}">
                <a16:creationId xmlns:a16="http://schemas.microsoft.com/office/drawing/2014/main" id="{2909C0C7-360A-0B80-38D4-82EEF27C8CA1}"/>
              </a:ext>
            </a:extLst>
          </p:cNvPr>
          <p:cNvSpPr txBox="1"/>
          <p:nvPr/>
        </p:nvSpPr>
        <p:spPr>
          <a:xfrm>
            <a:off x="218705" y="3931116"/>
            <a:ext cx="1338878" cy="276999"/>
          </a:xfrm>
          <a:prstGeom prst="rect">
            <a:avLst/>
          </a:prstGeom>
          <a:noFill/>
        </p:spPr>
        <p:txBody>
          <a:bodyPr wrap="square" rtlCol="0" anchor="ctr">
            <a:spAutoFit/>
          </a:bodyPr>
          <a:lstStyle/>
          <a:p>
            <a:r>
              <a:rPr lang="en-US" sz="1200" b="1" dirty="0">
                <a:solidFill>
                  <a:srgbClr val="161D23"/>
                </a:solidFill>
              </a:rPr>
              <a:t>Student Name :</a:t>
            </a:r>
          </a:p>
        </p:txBody>
      </p:sp>
      <p:sp>
        <p:nvSpPr>
          <p:cNvPr id="24" name="TextBox 23">
            <a:extLst>
              <a:ext uri="{FF2B5EF4-FFF2-40B4-BE49-F238E27FC236}">
                <a16:creationId xmlns:a16="http://schemas.microsoft.com/office/drawing/2014/main" id="{516863D8-C016-5DAB-A496-2E7822EE5CC8}"/>
              </a:ext>
            </a:extLst>
          </p:cNvPr>
          <p:cNvSpPr txBox="1"/>
          <p:nvPr/>
        </p:nvSpPr>
        <p:spPr>
          <a:xfrm>
            <a:off x="5466719" y="4420857"/>
            <a:ext cx="1338878" cy="276999"/>
          </a:xfrm>
          <a:prstGeom prst="rect">
            <a:avLst/>
          </a:prstGeom>
          <a:noFill/>
        </p:spPr>
        <p:txBody>
          <a:bodyPr wrap="square" rtlCol="0" anchor="ctr">
            <a:spAutoFit/>
          </a:bodyPr>
          <a:lstStyle/>
          <a:p>
            <a:r>
              <a:rPr lang="en-US" sz="1200" b="1" dirty="0">
                <a:solidFill>
                  <a:srgbClr val="161D23"/>
                </a:solidFill>
              </a:rPr>
              <a:t>Center Name :</a:t>
            </a:r>
          </a:p>
        </p:txBody>
      </p:sp>
      <p:sp>
        <p:nvSpPr>
          <p:cNvPr id="26" name="TextBox 25">
            <a:extLst>
              <a:ext uri="{FF2B5EF4-FFF2-40B4-BE49-F238E27FC236}">
                <a16:creationId xmlns:a16="http://schemas.microsoft.com/office/drawing/2014/main" id="{1B3A60C8-4356-D37F-0DDF-A39B87F184C1}"/>
              </a:ext>
            </a:extLst>
          </p:cNvPr>
          <p:cNvSpPr txBox="1"/>
          <p:nvPr/>
        </p:nvSpPr>
        <p:spPr>
          <a:xfrm>
            <a:off x="218705" y="4465385"/>
            <a:ext cx="1338878" cy="276999"/>
          </a:xfrm>
          <a:prstGeom prst="rect">
            <a:avLst/>
          </a:prstGeom>
          <a:noFill/>
        </p:spPr>
        <p:txBody>
          <a:bodyPr wrap="square" rtlCol="0" anchor="ctr">
            <a:spAutoFit/>
          </a:bodyPr>
          <a:lstStyle/>
          <a:p>
            <a:r>
              <a:rPr lang="en-US" sz="1200" b="1" dirty="0">
                <a:solidFill>
                  <a:srgbClr val="161D23"/>
                </a:solidFill>
              </a:rPr>
              <a:t>Student ID :</a:t>
            </a:r>
          </a:p>
        </p:txBody>
      </p:sp>
      <p:sp>
        <p:nvSpPr>
          <p:cNvPr id="3" name="TextBox 2">
            <a:extLst>
              <a:ext uri="{FF2B5EF4-FFF2-40B4-BE49-F238E27FC236}">
                <a16:creationId xmlns:a16="http://schemas.microsoft.com/office/drawing/2014/main" id="{4889A5A2-C6B9-BE01-9A1A-470BFAED0B7C}"/>
              </a:ext>
            </a:extLst>
          </p:cNvPr>
          <p:cNvSpPr txBox="1"/>
          <p:nvPr/>
        </p:nvSpPr>
        <p:spPr>
          <a:xfrm>
            <a:off x="1449093" y="3910770"/>
            <a:ext cx="1960535" cy="307777"/>
          </a:xfrm>
          <a:prstGeom prst="rect">
            <a:avLst/>
          </a:prstGeom>
          <a:noFill/>
        </p:spPr>
        <p:txBody>
          <a:bodyPr wrap="square" rtlCol="0">
            <a:spAutoFit/>
          </a:bodyPr>
          <a:lstStyle/>
          <a:p>
            <a:r>
              <a:rPr lang="en-IN" b="1" dirty="0"/>
              <a:t>Pranav Krishnan 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 3</a:t>
            </a:r>
          </a:p>
        </p:txBody>
      </p:sp>
      <p:sp>
        <p:nvSpPr>
          <p:cNvPr id="6" name="Rectangle 5">
            <a:extLst>
              <a:ext uri="{FF2B5EF4-FFF2-40B4-BE49-F238E27FC236}">
                <a16:creationId xmlns:a16="http://schemas.microsoft.com/office/drawing/2014/main" id="{1EB6817C-45F9-AD85-58BC-71A72E68826B}"/>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7C8A0787-0152-9C58-C9E6-20B44C5F6F3B}"/>
              </a:ext>
            </a:extLst>
          </p:cNvPr>
          <p:cNvSpPr txBox="1"/>
          <p:nvPr/>
        </p:nvSpPr>
        <p:spPr>
          <a:xfrm>
            <a:off x="2993366" y="953647"/>
            <a:ext cx="3157268" cy="307777"/>
          </a:xfrm>
          <a:prstGeom prst="rect">
            <a:avLst/>
          </a:prstGeom>
          <a:noFill/>
        </p:spPr>
        <p:txBody>
          <a:bodyPr wrap="square" rtlCol="0">
            <a:spAutoFit/>
          </a:bodyPr>
          <a:lstStyle/>
          <a:p>
            <a:pPr algn="ctr"/>
            <a:r>
              <a:rPr lang="en-IN" dirty="0"/>
              <a:t> Login page</a:t>
            </a:r>
            <a:endParaRPr lang="en-US" dirty="0"/>
          </a:p>
        </p:txBody>
      </p:sp>
      <p:pic>
        <p:nvPicPr>
          <p:cNvPr id="5" name="Picture 4">
            <a:extLst>
              <a:ext uri="{FF2B5EF4-FFF2-40B4-BE49-F238E27FC236}">
                <a16:creationId xmlns:a16="http://schemas.microsoft.com/office/drawing/2014/main" id="{D8505E90-7AC1-0A14-0072-D9CB20F1EE90}"/>
              </a:ext>
            </a:extLst>
          </p:cNvPr>
          <p:cNvPicPr>
            <a:picLocks noChangeAspect="1"/>
          </p:cNvPicPr>
          <p:nvPr/>
        </p:nvPicPr>
        <p:blipFill>
          <a:blip r:embed="rId3"/>
          <a:stretch>
            <a:fillRect/>
          </a:stretch>
        </p:blipFill>
        <p:spPr>
          <a:xfrm>
            <a:off x="1456841" y="1226708"/>
            <a:ext cx="6548033" cy="3534995"/>
          </a:xfrm>
          <a:prstGeom prst="rect">
            <a:avLst/>
          </a:prstGeom>
        </p:spPr>
      </p:pic>
    </p:spTree>
    <p:extLst>
      <p:ext uri="{BB962C8B-B14F-4D97-AF65-F5344CB8AC3E}">
        <p14:creationId xmlns:p14="http://schemas.microsoft.com/office/powerpoint/2010/main" val="67783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9D92B2FF-8614-61F9-FFA7-45E78700C2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 4</a:t>
            </a:r>
          </a:p>
        </p:txBody>
      </p:sp>
      <p:sp>
        <p:nvSpPr>
          <p:cNvPr id="6" name="Rectangle 5">
            <a:extLst>
              <a:ext uri="{FF2B5EF4-FFF2-40B4-BE49-F238E27FC236}">
                <a16:creationId xmlns:a16="http://schemas.microsoft.com/office/drawing/2014/main" id="{3B7F6AB1-00E0-C56D-4BC6-78BBB15ACC7E}"/>
              </a:ext>
            </a:extLst>
          </p:cNvPr>
          <p:cNvSpPr/>
          <p:nvPr/>
        </p:nvSpPr>
        <p:spPr>
          <a:xfrm>
            <a:off x="1456841" y="116777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61B6280-BFC7-0793-9F98-B4BD4FCE16B1}"/>
              </a:ext>
            </a:extLst>
          </p:cNvPr>
          <p:cNvSpPr txBox="1"/>
          <p:nvPr/>
        </p:nvSpPr>
        <p:spPr>
          <a:xfrm>
            <a:off x="3150829" y="887935"/>
            <a:ext cx="3157268" cy="307777"/>
          </a:xfrm>
          <a:prstGeom prst="rect">
            <a:avLst/>
          </a:prstGeom>
          <a:noFill/>
        </p:spPr>
        <p:txBody>
          <a:bodyPr wrap="square" rtlCol="0">
            <a:spAutoFit/>
          </a:bodyPr>
          <a:lstStyle/>
          <a:p>
            <a:pPr algn="ctr"/>
            <a:r>
              <a:rPr lang="en-IN" dirty="0"/>
              <a:t> Home Page Showing Campaigns</a:t>
            </a:r>
            <a:endParaRPr lang="en-US" dirty="0"/>
          </a:p>
        </p:txBody>
      </p:sp>
      <p:pic>
        <p:nvPicPr>
          <p:cNvPr id="3" name="Picture 2">
            <a:extLst>
              <a:ext uri="{FF2B5EF4-FFF2-40B4-BE49-F238E27FC236}">
                <a16:creationId xmlns:a16="http://schemas.microsoft.com/office/drawing/2014/main" id="{EEA04170-2433-0C98-5EDB-03E96D857D5E}"/>
              </a:ext>
            </a:extLst>
          </p:cNvPr>
          <p:cNvPicPr>
            <a:picLocks noChangeAspect="1"/>
          </p:cNvPicPr>
          <p:nvPr/>
        </p:nvPicPr>
        <p:blipFill>
          <a:blip r:embed="rId3"/>
          <a:stretch>
            <a:fillRect/>
          </a:stretch>
        </p:blipFill>
        <p:spPr>
          <a:xfrm>
            <a:off x="1456840" y="1167778"/>
            <a:ext cx="6548034" cy="3483567"/>
          </a:xfrm>
          <a:prstGeom prst="rect">
            <a:avLst/>
          </a:prstGeom>
        </p:spPr>
      </p:pic>
    </p:spTree>
    <p:extLst>
      <p:ext uri="{BB962C8B-B14F-4D97-AF65-F5344CB8AC3E}">
        <p14:creationId xmlns:p14="http://schemas.microsoft.com/office/powerpoint/2010/main" val="33189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D71C4EAA-6D23-0CCC-C0A0-359DEF7636B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D992A3D-BEC1-B54F-4A2B-FE80B166A953}"/>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 5</a:t>
            </a:r>
          </a:p>
        </p:txBody>
      </p:sp>
      <p:sp>
        <p:nvSpPr>
          <p:cNvPr id="6" name="Rectangle 5">
            <a:extLst>
              <a:ext uri="{FF2B5EF4-FFF2-40B4-BE49-F238E27FC236}">
                <a16:creationId xmlns:a16="http://schemas.microsoft.com/office/drawing/2014/main" id="{7DB63E91-3573-874C-AC56-05AC5FF75BF9}"/>
              </a:ext>
            </a:extLst>
          </p:cNvPr>
          <p:cNvSpPr/>
          <p:nvPr/>
        </p:nvSpPr>
        <p:spPr>
          <a:xfrm>
            <a:off x="1456841" y="116777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0751749-AB97-08BB-EB02-94FC27CC05E4}"/>
              </a:ext>
            </a:extLst>
          </p:cNvPr>
          <p:cNvSpPr txBox="1"/>
          <p:nvPr/>
        </p:nvSpPr>
        <p:spPr>
          <a:xfrm>
            <a:off x="3152222" y="848754"/>
            <a:ext cx="3157268" cy="307777"/>
          </a:xfrm>
          <a:prstGeom prst="rect">
            <a:avLst/>
          </a:prstGeom>
          <a:noFill/>
        </p:spPr>
        <p:txBody>
          <a:bodyPr wrap="square" rtlCol="0">
            <a:spAutoFit/>
          </a:bodyPr>
          <a:lstStyle/>
          <a:p>
            <a:pPr algn="ctr"/>
            <a:r>
              <a:rPr lang="en-IN" dirty="0"/>
              <a:t>Campaigns Creation Page</a:t>
            </a:r>
            <a:endParaRPr lang="en-US" dirty="0"/>
          </a:p>
        </p:txBody>
      </p:sp>
      <p:pic>
        <p:nvPicPr>
          <p:cNvPr id="3" name="Picture 2">
            <a:extLst>
              <a:ext uri="{FF2B5EF4-FFF2-40B4-BE49-F238E27FC236}">
                <a16:creationId xmlns:a16="http://schemas.microsoft.com/office/drawing/2014/main" id="{4486E977-DA8D-B131-FF47-4D498957F15F}"/>
              </a:ext>
            </a:extLst>
          </p:cNvPr>
          <p:cNvPicPr>
            <a:picLocks noChangeAspect="1"/>
          </p:cNvPicPr>
          <p:nvPr/>
        </p:nvPicPr>
        <p:blipFill>
          <a:blip r:embed="rId3"/>
          <a:stretch>
            <a:fillRect/>
          </a:stretch>
        </p:blipFill>
        <p:spPr>
          <a:xfrm>
            <a:off x="1456840" y="1156531"/>
            <a:ext cx="6548033" cy="3483566"/>
          </a:xfrm>
          <a:prstGeom prst="rect">
            <a:avLst/>
          </a:prstGeom>
        </p:spPr>
      </p:pic>
    </p:spTree>
    <p:extLst>
      <p:ext uri="{BB962C8B-B14F-4D97-AF65-F5344CB8AC3E}">
        <p14:creationId xmlns:p14="http://schemas.microsoft.com/office/powerpoint/2010/main" val="396823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9D92B2FF-8614-61F9-FFA7-45E78700C2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 6</a:t>
            </a:r>
          </a:p>
        </p:txBody>
      </p:sp>
      <p:sp>
        <p:nvSpPr>
          <p:cNvPr id="6" name="Rectangle 5">
            <a:extLst>
              <a:ext uri="{FF2B5EF4-FFF2-40B4-BE49-F238E27FC236}">
                <a16:creationId xmlns:a16="http://schemas.microsoft.com/office/drawing/2014/main" id="{3B7F6AB1-00E0-C56D-4BC6-78BBB15ACC7E}"/>
              </a:ext>
            </a:extLst>
          </p:cNvPr>
          <p:cNvSpPr/>
          <p:nvPr/>
        </p:nvSpPr>
        <p:spPr>
          <a:xfrm>
            <a:off x="1456841" y="116777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3977F38-6622-111A-ADED-2A08E4BF34A9}"/>
              </a:ext>
            </a:extLst>
          </p:cNvPr>
          <p:cNvSpPr txBox="1"/>
          <p:nvPr/>
        </p:nvSpPr>
        <p:spPr>
          <a:xfrm>
            <a:off x="3150829" y="873647"/>
            <a:ext cx="3157268" cy="307777"/>
          </a:xfrm>
          <a:prstGeom prst="rect">
            <a:avLst/>
          </a:prstGeom>
          <a:noFill/>
        </p:spPr>
        <p:txBody>
          <a:bodyPr wrap="square" rtlCol="0">
            <a:spAutoFit/>
          </a:bodyPr>
          <a:lstStyle/>
          <a:p>
            <a:pPr algn="ctr"/>
            <a:r>
              <a:rPr lang="en-IN" dirty="0"/>
              <a:t>Campaigns Page</a:t>
            </a:r>
            <a:endParaRPr lang="en-US" dirty="0"/>
          </a:p>
        </p:txBody>
      </p:sp>
      <p:pic>
        <p:nvPicPr>
          <p:cNvPr id="8" name="Picture 7">
            <a:extLst>
              <a:ext uri="{FF2B5EF4-FFF2-40B4-BE49-F238E27FC236}">
                <a16:creationId xmlns:a16="http://schemas.microsoft.com/office/drawing/2014/main" id="{FB74CDEA-433B-3FEE-674D-984BCC9D2D18}"/>
              </a:ext>
            </a:extLst>
          </p:cNvPr>
          <p:cNvPicPr>
            <a:picLocks noChangeAspect="1"/>
          </p:cNvPicPr>
          <p:nvPr/>
        </p:nvPicPr>
        <p:blipFill>
          <a:blip r:embed="rId3"/>
          <a:stretch>
            <a:fillRect/>
          </a:stretch>
        </p:blipFill>
        <p:spPr>
          <a:xfrm>
            <a:off x="1454050" y="1167779"/>
            <a:ext cx="6548033" cy="3504703"/>
          </a:xfrm>
          <a:prstGeom prst="rect">
            <a:avLst/>
          </a:prstGeom>
        </p:spPr>
      </p:pic>
    </p:spTree>
    <p:extLst>
      <p:ext uri="{BB962C8B-B14F-4D97-AF65-F5344CB8AC3E}">
        <p14:creationId xmlns:p14="http://schemas.microsoft.com/office/powerpoint/2010/main" val="3438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5BCABEE-8E30-EC0F-1667-A29FCE468EA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E23FF2-6BA0-C3A2-7AD9-9E0BEDD29DE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 7</a:t>
            </a:r>
          </a:p>
        </p:txBody>
      </p:sp>
      <p:sp>
        <p:nvSpPr>
          <p:cNvPr id="6" name="Rectangle 5">
            <a:extLst>
              <a:ext uri="{FF2B5EF4-FFF2-40B4-BE49-F238E27FC236}">
                <a16:creationId xmlns:a16="http://schemas.microsoft.com/office/drawing/2014/main" id="{BC0A84B9-D279-F054-1E47-6043CBC80A85}"/>
              </a:ext>
            </a:extLst>
          </p:cNvPr>
          <p:cNvSpPr/>
          <p:nvPr/>
        </p:nvSpPr>
        <p:spPr>
          <a:xfrm>
            <a:off x="1456841" y="116777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47754CE-B9B8-C378-A2BF-BDA1C9D8D88C}"/>
              </a:ext>
            </a:extLst>
          </p:cNvPr>
          <p:cNvSpPr txBox="1"/>
          <p:nvPr/>
        </p:nvSpPr>
        <p:spPr>
          <a:xfrm>
            <a:off x="3150829" y="873647"/>
            <a:ext cx="3157268" cy="307777"/>
          </a:xfrm>
          <a:prstGeom prst="rect">
            <a:avLst/>
          </a:prstGeom>
          <a:noFill/>
        </p:spPr>
        <p:txBody>
          <a:bodyPr wrap="square" rtlCol="0">
            <a:spAutoFit/>
          </a:bodyPr>
          <a:lstStyle/>
          <a:p>
            <a:pPr algn="ctr"/>
            <a:r>
              <a:rPr lang="en-IN" dirty="0"/>
              <a:t>Campaign Detail Page</a:t>
            </a:r>
            <a:endParaRPr lang="en-US" dirty="0"/>
          </a:p>
        </p:txBody>
      </p:sp>
      <p:pic>
        <p:nvPicPr>
          <p:cNvPr id="3" name="Picture 2">
            <a:extLst>
              <a:ext uri="{FF2B5EF4-FFF2-40B4-BE49-F238E27FC236}">
                <a16:creationId xmlns:a16="http://schemas.microsoft.com/office/drawing/2014/main" id="{DAC22028-D9AB-C6C7-EAC9-1EC1339DCC19}"/>
              </a:ext>
            </a:extLst>
          </p:cNvPr>
          <p:cNvPicPr>
            <a:picLocks noChangeAspect="1"/>
          </p:cNvPicPr>
          <p:nvPr/>
        </p:nvPicPr>
        <p:blipFill>
          <a:blip r:embed="rId3"/>
          <a:stretch>
            <a:fillRect/>
          </a:stretch>
        </p:blipFill>
        <p:spPr>
          <a:xfrm>
            <a:off x="1456840" y="1181423"/>
            <a:ext cx="6548033" cy="3470727"/>
          </a:xfrm>
          <a:prstGeom prst="rect">
            <a:avLst/>
          </a:prstGeom>
        </p:spPr>
      </p:pic>
    </p:spTree>
    <p:extLst>
      <p:ext uri="{BB962C8B-B14F-4D97-AF65-F5344CB8AC3E}">
        <p14:creationId xmlns:p14="http://schemas.microsoft.com/office/powerpoint/2010/main" val="101875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801F483-34A4-A607-B05E-D8F9BF77773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3938C70-9C61-5359-620F-1845B2AD284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 7</a:t>
            </a:r>
          </a:p>
        </p:txBody>
      </p:sp>
      <p:sp>
        <p:nvSpPr>
          <p:cNvPr id="6" name="Rectangle 5">
            <a:extLst>
              <a:ext uri="{FF2B5EF4-FFF2-40B4-BE49-F238E27FC236}">
                <a16:creationId xmlns:a16="http://schemas.microsoft.com/office/drawing/2014/main" id="{76C5A9D3-8B72-E3BB-EA1C-F6B1B4832CC7}"/>
              </a:ext>
            </a:extLst>
          </p:cNvPr>
          <p:cNvSpPr/>
          <p:nvPr/>
        </p:nvSpPr>
        <p:spPr>
          <a:xfrm>
            <a:off x="1456841" y="116777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731E694-DF4B-8F90-620A-6473A1A95EF1}"/>
              </a:ext>
            </a:extLst>
          </p:cNvPr>
          <p:cNvSpPr txBox="1"/>
          <p:nvPr/>
        </p:nvSpPr>
        <p:spPr>
          <a:xfrm>
            <a:off x="3149432" y="839681"/>
            <a:ext cx="3157268" cy="307777"/>
          </a:xfrm>
          <a:prstGeom prst="rect">
            <a:avLst/>
          </a:prstGeom>
          <a:noFill/>
        </p:spPr>
        <p:txBody>
          <a:bodyPr wrap="square" rtlCol="0">
            <a:spAutoFit/>
          </a:bodyPr>
          <a:lstStyle/>
          <a:p>
            <a:pPr algn="ctr"/>
            <a:r>
              <a:rPr lang="en-IN" dirty="0"/>
              <a:t>Donation/Payment Page</a:t>
            </a:r>
            <a:endParaRPr lang="en-US" dirty="0"/>
          </a:p>
        </p:txBody>
      </p:sp>
      <p:pic>
        <p:nvPicPr>
          <p:cNvPr id="4" name="Picture 3">
            <a:extLst>
              <a:ext uri="{FF2B5EF4-FFF2-40B4-BE49-F238E27FC236}">
                <a16:creationId xmlns:a16="http://schemas.microsoft.com/office/drawing/2014/main" id="{AEFB4583-B550-1232-1F85-C691414FED95}"/>
              </a:ext>
            </a:extLst>
          </p:cNvPr>
          <p:cNvPicPr>
            <a:picLocks noChangeAspect="1"/>
          </p:cNvPicPr>
          <p:nvPr/>
        </p:nvPicPr>
        <p:blipFill>
          <a:blip r:embed="rId3"/>
          <a:stretch>
            <a:fillRect/>
          </a:stretch>
        </p:blipFill>
        <p:spPr>
          <a:xfrm>
            <a:off x="1454050" y="1167779"/>
            <a:ext cx="6548033" cy="3483566"/>
          </a:xfrm>
          <a:prstGeom prst="rect">
            <a:avLst/>
          </a:prstGeom>
        </p:spPr>
      </p:pic>
    </p:spTree>
    <p:extLst>
      <p:ext uri="{BB962C8B-B14F-4D97-AF65-F5344CB8AC3E}">
        <p14:creationId xmlns:p14="http://schemas.microsoft.com/office/powerpoint/2010/main" val="22601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D8A744C-86F4-EA4E-FB6A-8EFD1A48A1D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9090CEF-7734-CAE1-A347-6E307F5F28E0}"/>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 9</a:t>
            </a:r>
          </a:p>
        </p:txBody>
      </p:sp>
      <p:sp>
        <p:nvSpPr>
          <p:cNvPr id="6" name="Rectangle 5">
            <a:extLst>
              <a:ext uri="{FF2B5EF4-FFF2-40B4-BE49-F238E27FC236}">
                <a16:creationId xmlns:a16="http://schemas.microsoft.com/office/drawing/2014/main" id="{1E1D1185-5767-4D59-8BA8-C6BDBB02474C}"/>
              </a:ext>
            </a:extLst>
          </p:cNvPr>
          <p:cNvSpPr/>
          <p:nvPr/>
        </p:nvSpPr>
        <p:spPr>
          <a:xfrm>
            <a:off x="1456841" y="116777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48AAF20-466E-7FAB-A7CA-3C5167F6E6C6}"/>
              </a:ext>
            </a:extLst>
          </p:cNvPr>
          <p:cNvSpPr txBox="1"/>
          <p:nvPr/>
        </p:nvSpPr>
        <p:spPr>
          <a:xfrm>
            <a:off x="3152224" y="787231"/>
            <a:ext cx="3157268" cy="307777"/>
          </a:xfrm>
          <a:prstGeom prst="rect">
            <a:avLst/>
          </a:prstGeom>
          <a:noFill/>
        </p:spPr>
        <p:txBody>
          <a:bodyPr wrap="square" rtlCol="0">
            <a:spAutoFit/>
          </a:bodyPr>
          <a:lstStyle/>
          <a:p>
            <a:pPr algn="ctr"/>
            <a:r>
              <a:rPr lang="en-IN" dirty="0"/>
              <a:t>About Page</a:t>
            </a:r>
            <a:endParaRPr lang="en-US" dirty="0"/>
          </a:p>
        </p:txBody>
      </p:sp>
      <p:pic>
        <p:nvPicPr>
          <p:cNvPr id="4" name="Picture 3">
            <a:extLst>
              <a:ext uri="{FF2B5EF4-FFF2-40B4-BE49-F238E27FC236}">
                <a16:creationId xmlns:a16="http://schemas.microsoft.com/office/drawing/2014/main" id="{C165C6E2-3493-C5B3-AE3E-978020F7881A}"/>
              </a:ext>
            </a:extLst>
          </p:cNvPr>
          <p:cNvPicPr>
            <a:picLocks noChangeAspect="1"/>
          </p:cNvPicPr>
          <p:nvPr/>
        </p:nvPicPr>
        <p:blipFill>
          <a:blip r:embed="rId3"/>
          <a:stretch>
            <a:fillRect/>
          </a:stretch>
        </p:blipFill>
        <p:spPr>
          <a:xfrm>
            <a:off x="1456841" y="1167779"/>
            <a:ext cx="6548034" cy="3483566"/>
          </a:xfrm>
          <a:prstGeom prst="rect">
            <a:avLst/>
          </a:prstGeom>
        </p:spPr>
      </p:pic>
    </p:spTree>
    <p:extLst>
      <p:ext uri="{BB962C8B-B14F-4D97-AF65-F5344CB8AC3E}">
        <p14:creationId xmlns:p14="http://schemas.microsoft.com/office/powerpoint/2010/main" val="285279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Conclusion</a:t>
            </a:r>
            <a:endParaRPr lang="en-IN" sz="16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142495" y="1149763"/>
            <a:ext cx="4445003" cy="2246769"/>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US" dirty="0"/>
              <a:t>The proposed solution for the Crowdfunding Web Application combines innovative features, secure donation handling, and an intuitive design to meet the needs of both campaign creators and donors. By providing a centralized platform for launching, managing, and contributing to fundraising campaigns, the solution aims to streamline the donation process, enhance transparency, and empower users to make a meaningful impact on social causes and personal projects.</a:t>
            </a:r>
            <a:endParaRPr lang="en-US" dirty="0">
              <a:latin typeface="+mn-lt"/>
            </a:endParaRPr>
          </a:p>
        </p:txBody>
      </p:sp>
      <p:pic>
        <p:nvPicPr>
          <p:cNvPr id="2" name="Picture 1" descr="A pen and papers with check marks&#10;&#10;Description automatically generated">
            <a:extLst>
              <a:ext uri="{FF2B5EF4-FFF2-40B4-BE49-F238E27FC236}">
                <a16:creationId xmlns:a16="http://schemas.microsoft.com/office/drawing/2014/main" id="{911873D4-6E45-41A1-3B3A-557C66561EEF}"/>
              </a:ext>
            </a:extLst>
          </p:cNvPr>
          <p:cNvPicPr>
            <a:picLocks noChangeAspect="1"/>
          </p:cNvPicPr>
          <p:nvPr/>
        </p:nvPicPr>
        <p:blipFill rotWithShape="1">
          <a:blip r:embed="rId3"/>
          <a:srcRect t="15347" r="16268" b="5944"/>
          <a:stretch/>
        </p:blipFill>
        <p:spPr>
          <a:xfrm>
            <a:off x="4798082" y="1398625"/>
            <a:ext cx="4104015" cy="2893338"/>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thank you card&#10;&#10;Description automatically generated">
            <a:extLst>
              <a:ext uri="{FF2B5EF4-FFF2-40B4-BE49-F238E27FC236}">
                <a16:creationId xmlns:a16="http://schemas.microsoft.com/office/drawing/2014/main" id="{A93903B1-E7A1-B168-DEC2-0635A4163F59}"/>
              </a:ext>
            </a:extLst>
          </p:cNvPr>
          <p:cNvPicPr>
            <a:picLocks noChangeAspect="1"/>
          </p:cNvPicPr>
          <p:nvPr/>
        </p:nvPicPr>
        <p:blipFill rotWithShape="1">
          <a:blip r:embed="rId3"/>
          <a:srcRect l="9710" t="21904" r="9339"/>
          <a:stretch/>
        </p:blipFill>
        <p:spPr>
          <a:xfrm>
            <a:off x="575375" y="402956"/>
            <a:ext cx="7993251" cy="4337588"/>
          </a:xfrm>
          <a:prstGeom prst="rect">
            <a:avLst/>
          </a:prstGeom>
        </p:spPr>
      </p:pic>
      <p:grpSp>
        <p:nvGrpSpPr>
          <p:cNvPr id="2" name="Group 1">
            <a:extLst>
              <a:ext uri="{FF2B5EF4-FFF2-40B4-BE49-F238E27FC236}">
                <a16:creationId xmlns:a16="http://schemas.microsoft.com/office/drawing/2014/main" id="{CEE0173B-95AD-2DE9-9875-1230DDB2626C}"/>
              </a:ext>
            </a:extLst>
          </p:cNvPr>
          <p:cNvGrpSpPr/>
          <p:nvPr/>
        </p:nvGrpSpPr>
        <p:grpSpPr>
          <a:xfrm>
            <a:off x="3471621" y="3184902"/>
            <a:ext cx="2200759" cy="813661"/>
            <a:chOff x="3246895" y="3184902"/>
            <a:chExt cx="2200759" cy="813661"/>
          </a:xfrm>
        </p:grpSpPr>
        <p:sp>
          <p:nvSpPr>
            <p:cNvPr id="7" name="Rectangle: Rounded Corners 6">
              <a:extLst>
                <a:ext uri="{FF2B5EF4-FFF2-40B4-BE49-F238E27FC236}">
                  <a16:creationId xmlns:a16="http://schemas.microsoft.com/office/drawing/2014/main" id="{7DB8DC4F-8F3C-8864-0B3A-2CEA4109D402}"/>
                </a:ext>
              </a:extLst>
            </p:cNvPr>
            <p:cNvSpPr/>
            <p:nvPr/>
          </p:nvSpPr>
          <p:spPr>
            <a:xfrm>
              <a:off x="3246895" y="3184902"/>
              <a:ext cx="2200759" cy="813661"/>
            </a:xfrm>
            <a:prstGeom prst="roundRect">
              <a:avLst>
                <a:gd name="adj" fmla="val 12730"/>
              </a:avLst>
            </a:prstGeom>
            <a:solidFill>
              <a:schemeClr val="bg1">
                <a:alpha val="44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descr="A close up of a logo&#10;&#10;Description automatically generated">
              <a:extLst>
                <a:ext uri="{FF2B5EF4-FFF2-40B4-BE49-F238E27FC236}">
                  <a16:creationId xmlns:a16="http://schemas.microsoft.com/office/drawing/2014/main" id="{D1CBC941-B5EE-0296-38A5-2CB11104E0D2}"/>
                </a:ext>
              </a:extLst>
            </p:cNvPr>
            <p:cNvPicPr>
              <a:picLocks noChangeAspect="1"/>
            </p:cNvPicPr>
            <p:nvPr/>
          </p:nvPicPr>
          <p:blipFill>
            <a:blip r:embed="rId4"/>
            <a:stretch>
              <a:fillRect/>
            </a:stretch>
          </p:blipFill>
          <p:spPr>
            <a:xfrm>
              <a:off x="3551416" y="3332885"/>
              <a:ext cx="1591717" cy="517694"/>
            </a:xfrm>
            <a:prstGeom prst="rect">
              <a:avLst/>
            </a:prstGeom>
          </p:spPr>
        </p:pic>
      </p:grpSp>
    </p:spTree>
    <p:extLst>
      <p:ext uri="{BB962C8B-B14F-4D97-AF65-F5344CB8AC3E}">
        <p14:creationId xmlns:p14="http://schemas.microsoft.com/office/powerpoint/2010/main" val="35443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0" name="Group 9">
            <a:extLst>
              <a:ext uri="{FF2B5EF4-FFF2-40B4-BE49-F238E27FC236}">
                <a16:creationId xmlns:a16="http://schemas.microsoft.com/office/drawing/2014/main" id="{80D2C29E-66A5-D13B-1825-539B2100EB68}"/>
              </a:ext>
            </a:extLst>
          </p:cNvPr>
          <p:cNvGrpSpPr/>
          <p:nvPr/>
        </p:nvGrpSpPr>
        <p:grpSpPr>
          <a:xfrm>
            <a:off x="743919" y="1340601"/>
            <a:ext cx="7656162" cy="3161654"/>
            <a:chOff x="922150" y="1325103"/>
            <a:chExt cx="7656162" cy="3161654"/>
          </a:xfrm>
        </p:grpSpPr>
        <p:sp>
          <p:nvSpPr>
            <p:cNvPr id="3" name="Rectangle 2">
              <a:extLst>
                <a:ext uri="{FF2B5EF4-FFF2-40B4-BE49-F238E27FC236}">
                  <a16:creationId xmlns:a16="http://schemas.microsoft.com/office/drawing/2014/main" id="{FDDCC566-B000-7B3E-F778-C19DE993DFF5}"/>
                </a:ext>
              </a:extLst>
            </p:cNvPr>
            <p:cNvSpPr/>
            <p:nvPr/>
          </p:nvSpPr>
          <p:spPr>
            <a:xfrm>
              <a:off x="1376643" y="1571218"/>
              <a:ext cx="7201669" cy="2623250"/>
            </a:xfrm>
            <a:prstGeom prst="rect">
              <a:avLst/>
            </a:prstGeom>
            <a:solidFill>
              <a:srgbClr val="E8ECF8"/>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640C382-94E9-1DDA-BE8A-521BEB626F59}"/>
                </a:ext>
              </a:extLst>
            </p:cNvPr>
            <p:cNvSpPr/>
            <p:nvPr/>
          </p:nvSpPr>
          <p:spPr>
            <a:xfrm>
              <a:off x="922150" y="1325103"/>
              <a:ext cx="697424" cy="3161654"/>
            </a:xfrm>
            <a:prstGeom prst="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8B2F1D2-B3CD-47D4-C97B-3CE2F64AFC82}"/>
                </a:ext>
              </a:extLst>
            </p:cNvPr>
            <p:cNvSpPr txBox="1"/>
            <p:nvPr/>
          </p:nvSpPr>
          <p:spPr>
            <a:xfrm>
              <a:off x="2859380" y="1823109"/>
              <a:ext cx="4409149"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2000" b="1" dirty="0">
                  <a:solidFill>
                    <a:srgbClr val="223366"/>
                  </a:solidFill>
                  <a:latin typeface="Arial"/>
                  <a:cs typeface="Arial"/>
                </a:rPr>
                <a:t>CAPSTONE PROJECT SHOWCASE</a:t>
              </a:r>
            </a:p>
          </p:txBody>
        </p:sp>
        <p:sp>
          <p:nvSpPr>
            <p:cNvPr id="9" name="TextBox 7">
              <a:extLst>
                <a:ext uri="{FF2B5EF4-FFF2-40B4-BE49-F238E27FC236}">
                  <a16:creationId xmlns:a16="http://schemas.microsoft.com/office/drawing/2014/main" id="{9AF297CE-9F11-2600-2058-A27EC2B5D9D4}"/>
                </a:ext>
              </a:extLst>
            </p:cNvPr>
            <p:cNvSpPr txBox="1"/>
            <p:nvPr/>
          </p:nvSpPr>
          <p:spPr>
            <a:xfrm>
              <a:off x="1899598" y="3431892"/>
              <a:ext cx="6328712"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accent2">
                      <a:lumMod val="75000"/>
                    </a:schemeClr>
                  </a:solidFill>
                  <a:latin typeface="+mj-lt"/>
                </a:rPr>
                <a:t>Abstract | Problem Statement | Project Overview |</a:t>
              </a:r>
              <a:r>
                <a:rPr lang="en-US" sz="1600" dirty="0">
                  <a:solidFill>
                    <a:schemeClr val="accent2">
                      <a:lumMod val="75000"/>
                    </a:schemeClr>
                  </a:solidFill>
                  <a:latin typeface="+mj-lt"/>
                  <a:ea typeface="+mn-lt"/>
                  <a:cs typeface="Poppins"/>
                </a:rPr>
                <a:t> Proposed </a:t>
              </a:r>
              <a:r>
                <a:rPr lang="en-US" sz="1600" dirty="0">
                  <a:solidFill>
                    <a:schemeClr val="accent2">
                      <a:lumMod val="75000"/>
                    </a:schemeClr>
                  </a:solidFill>
                  <a:latin typeface="+mj-lt"/>
                  <a:ea typeface="+mn-lt"/>
                  <a:cs typeface="+mn-lt"/>
                </a:rPr>
                <a:t>Solution </a:t>
              </a:r>
              <a:r>
                <a:rPr lang="en-US" sz="1600" dirty="0">
                  <a:solidFill>
                    <a:schemeClr val="accent2">
                      <a:lumMod val="75000"/>
                    </a:schemeClr>
                  </a:solidFill>
                  <a:latin typeface="+mj-lt"/>
                </a:rPr>
                <a:t>| </a:t>
              </a:r>
              <a:r>
                <a:rPr lang="en-US" sz="1600" dirty="0">
                  <a:solidFill>
                    <a:schemeClr val="accent2">
                      <a:lumMod val="75000"/>
                    </a:schemeClr>
                  </a:solidFill>
                  <a:latin typeface="+mj-lt"/>
                  <a:ea typeface="+mn-lt"/>
                  <a:cs typeface="Poppins"/>
                </a:rPr>
                <a:t>Technology Used</a:t>
              </a:r>
              <a:r>
                <a:rPr lang="en-US" sz="1600" dirty="0">
                  <a:solidFill>
                    <a:schemeClr val="accent2">
                      <a:lumMod val="75000"/>
                    </a:schemeClr>
                  </a:solidFill>
                  <a:latin typeface="+mj-lt"/>
                </a:rPr>
                <a:t> | Modelling &amp; Results </a:t>
              </a:r>
              <a:r>
                <a:rPr lang="en-US" sz="1600" dirty="0">
                  <a:solidFill>
                    <a:schemeClr val="accent2">
                      <a:lumMod val="75000"/>
                    </a:schemeClr>
                  </a:solidFill>
                  <a:latin typeface="+mj-lt"/>
                  <a:ea typeface="+mn-lt"/>
                  <a:cs typeface="+mn-lt"/>
                </a:rPr>
                <a:t>| Conclusion </a:t>
              </a:r>
              <a:endParaRPr lang="en-US" sz="1600" dirty="0">
                <a:solidFill>
                  <a:schemeClr val="accent2">
                    <a:lumMod val="75000"/>
                  </a:schemeClr>
                </a:solidFill>
                <a:latin typeface="+mj-lt"/>
                <a:cs typeface="Poppins"/>
              </a:endParaRPr>
            </a:p>
          </p:txBody>
        </p:sp>
        <p:sp>
          <p:nvSpPr>
            <p:cNvPr id="8" name="TextBox 10">
              <a:extLst>
                <a:ext uri="{FF2B5EF4-FFF2-40B4-BE49-F238E27FC236}">
                  <a16:creationId xmlns:a16="http://schemas.microsoft.com/office/drawing/2014/main" id="{D4240D32-9BCC-D793-EF34-3F436C714765}"/>
                </a:ext>
              </a:extLst>
            </p:cNvPr>
            <p:cNvSpPr txBox="1"/>
            <p:nvPr/>
          </p:nvSpPr>
          <p:spPr>
            <a:xfrm>
              <a:off x="2402240" y="2534555"/>
              <a:ext cx="5323429" cy="75200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latin typeface="+mj-lt"/>
                </a:rPr>
                <a:t>Project Title</a:t>
              </a:r>
            </a:p>
            <a:p>
              <a:pPr algn="ctr">
                <a:lnSpc>
                  <a:spcPts val="1996"/>
                </a:lnSpc>
                <a:spcBef>
                  <a:spcPct val="0"/>
                </a:spcBef>
              </a:pPr>
              <a:r>
                <a:rPr lang="en-US" sz="1600" b="1" dirty="0">
                  <a:latin typeface="+mj-lt"/>
                </a:rPr>
                <a:t>Crowd-Funding Web Application using React.js and Express.js  </a:t>
              </a:r>
              <a:endParaRPr lang="en-US" sz="1600" b="1" dirty="0">
                <a:latin typeface="+mj-lt"/>
                <a:cs typeface="Poppins"/>
              </a:endParaRPr>
            </a:p>
          </p:txBody>
        </p:sp>
      </p:grpSp>
    </p:spTree>
    <p:extLst>
      <p:ext uri="{BB962C8B-B14F-4D97-AF65-F5344CB8AC3E}">
        <p14:creationId xmlns:p14="http://schemas.microsoft.com/office/powerpoint/2010/main" val="323211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4E3A995-569D-073F-9467-C96E076827FA}"/>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Abstract</a:t>
            </a:r>
            <a:endParaRPr lang="en-IN" sz="1600" dirty="0">
              <a:solidFill>
                <a:srgbClr val="213163"/>
              </a:solidFill>
            </a:endParaRPr>
          </a:p>
        </p:txBody>
      </p:sp>
      <p:grpSp>
        <p:nvGrpSpPr>
          <p:cNvPr id="29" name="Group 28">
            <a:extLst>
              <a:ext uri="{FF2B5EF4-FFF2-40B4-BE49-F238E27FC236}">
                <a16:creationId xmlns:a16="http://schemas.microsoft.com/office/drawing/2014/main" id="{A726C2F8-3E16-2C0C-B71C-BDFE7C703F1C}"/>
              </a:ext>
            </a:extLst>
          </p:cNvPr>
          <p:cNvGrpSpPr/>
          <p:nvPr/>
        </p:nvGrpSpPr>
        <p:grpSpPr>
          <a:xfrm>
            <a:off x="735884" y="1290544"/>
            <a:ext cx="7842427" cy="3371307"/>
            <a:chOff x="712031" y="1187181"/>
            <a:chExt cx="7842427" cy="3371307"/>
          </a:xfrm>
        </p:grpSpPr>
        <p:grpSp>
          <p:nvGrpSpPr>
            <p:cNvPr id="28" name="Group 27">
              <a:extLst>
                <a:ext uri="{FF2B5EF4-FFF2-40B4-BE49-F238E27FC236}">
                  <a16:creationId xmlns:a16="http://schemas.microsoft.com/office/drawing/2014/main" id="{465A22E0-5D6D-1B1A-F09A-169A2C2E55D1}"/>
                </a:ext>
              </a:extLst>
            </p:cNvPr>
            <p:cNvGrpSpPr/>
            <p:nvPr/>
          </p:nvGrpSpPr>
          <p:grpSpPr>
            <a:xfrm>
              <a:off x="712031" y="1187181"/>
              <a:ext cx="7842427" cy="727953"/>
              <a:chOff x="712031" y="1187181"/>
              <a:chExt cx="7842427" cy="727953"/>
            </a:xfrm>
          </p:grpSpPr>
          <p:sp>
            <p:nvSpPr>
              <p:cNvPr id="4" name="Rectangle 3">
                <a:extLst>
                  <a:ext uri="{FF2B5EF4-FFF2-40B4-BE49-F238E27FC236}">
                    <a16:creationId xmlns:a16="http://schemas.microsoft.com/office/drawing/2014/main" id="{5992A4C9-DAB8-80D3-B09E-07655DAEBB65}"/>
                  </a:ext>
                </a:extLst>
              </p:cNvPr>
              <p:cNvSpPr/>
              <p:nvPr/>
            </p:nvSpPr>
            <p:spPr>
              <a:xfrm>
                <a:off x="1372429" y="1187181"/>
                <a:ext cx="7182029" cy="727953"/>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000" dirty="0">
                    <a:solidFill>
                      <a:schemeClr val="tx1"/>
                    </a:solidFill>
                  </a:rPr>
                  <a:t>"In today's dynamic fundraising environment, our Crowdfunding Web Application offers a modern solution for individuals and organizations to launch and support campaigns. With the increasing need for efficient online fundraising and transparent donation tracking, our project is designed to provide a seamless, user-friendly platform that empowers both campaign creators and donors, making a meaningful impact on social causes and personal projects.</a:t>
                </a:r>
                <a:r>
                  <a:rPr lang="en-US" sz="1000" dirty="0">
                    <a:solidFill>
                      <a:schemeClr val="tx1"/>
                    </a:solidFill>
                    <a:latin typeface="+mj-lt"/>
                    <a:cs typeface="Times New Roman" panose="02020603050405020304" pitchFamily="18" charset="0"/>
                  </a:rPr>
                  <a:t>.</a:t>
                </a:r>
              </a:p>
            </p:txBody>
          </p:sp>
          <p:sp>
            <p:nvSpPr>
              <p:cNvPr id="5" name="Rectangle: Rounded Corners 4">
                <a:extLst>
                  <a:ext uri="{FF2B5EF4-FFF2-40B4-BE49-F238E27FC236}">
                    <a16:creationId xmlns:a16="http://schemas.microsoft.com/office/drawing/2014/main" id="{37A0F124-FCC7-043A-F32C-33314AB146BD}"/>
                  </a:ext>
                </a:extLst>
              </p:cNvPr>
              <p:cNvSpPr/>
              <p:nvPr/>
            </p:nvSpPr>
            <p:spPr>
              <a:xfrm>
                <a:off x="712031" y="1234880"/>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1</a:t>
                </a:r>
              </a:p>
            </p:txBody>
          </p:sp>
        </p:grpSp>
        <p:grpSp>
          <p:nvGrpSpPr>
            <p:cNvPr id="27" name="Group 26">
              <a:extLst>
                <a:ext uri="{FF2B5EF4-FFF2-40B4-BE49-F238E27FC236}">
                  <a16:creationId xmlns:a16="http://schemas.microsoft.com/office/drawing/2014/main" id="{437AEA5F-38C7-2EAC-B55A-A52C642C7997}"/>
                </a:ext>
              </a:extLst>
            </p:cNvPr>
            <p:cNvGrpSpPr/>
            <p:nvPr/>
          </p:nvGrpSpPr>
          <p:grpSpPr>
            <a:xfrm>
              <a:off x="712031" y="2128260"/>
              <a:ext cx="7719937" cy="676605"/>
              <a:chOff x="712031" y="1974905"/>
              <a:chExt cx="7719937" cy="676605"/>
            </a:xfrm>
          </p:grpSpPr>
          <p:sp>
            <p:nvSpPr>
              <p:cNvPr id="17" name="Rectangle 16">
                <a:extLst>
                  <a:ext uri="{FF2B5EF4-FFF2-40B4-BE49-F238E27FC236}">
                    <a16:creationId xmlns:a16="http://schemas.microsoft.com/office/drawing/2014/main" id="{F0874972-970E-AB20-28FF-DE51D45409C5}"/>
                  </a:ext>
                </a:extLst>
              </p:cNvPr>
              <p:cNvSpPr/>
              <p:nvPr/>
            </p:nvSpPr>
            <p:spPr>
              <a:xfrm>
                <a:off x="1389364" y="2008043"/>
                <a:ext cx="7042604" cy="643467"/>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endParaRPr lang="en-US" sz="1000" dirty="0">
                  <a:solidFill>
                    <a:schemeClr val="tx1"/>
                  </a:solidFill>
                  <a:latin typeface="+mj-lt"/>
                  <a:cs typeface="Times New Roman" panose="02020603050405020304" pitchFamily="18" charset="0"/>
                </a:endParaRPr>
              </a:p>
              <a:p>
                <a:pPr marL="91440"/>
                <a:r>
                  <a:rPr lang="en-US" sz="1000" dirty="0">
                    <a:solidFill>
                      <a:schemeClr val="tx1"/>
                    </a:solidFill>
                  </a:rPr>
                  <a:t>"The Crowdfunding Web Application embodies innovation and practicality, offering a robust platform for users to create, manage, and contribute to fundraising campaigns seamlessly. Built with cutting-edge technologies like the MERN stack (MongoDB, Express.js, React.js, Node.js) and integrating secure payment simulation, our project ensures a smooth and user-friendly experience for both campaign creators and donors, driving impactful contributions to meaningful causes."</a:t>
                </a:r>
                <a:endParaRPr lang="en-US" sz="1000" dirty="0">
                  <a:solidFill>
                    <a:schemeClr val="tx1"/>
                  </a:solidFill>
                  <a:latin typeface="+mj-lt"/>
                  <a:cs typeface="Times New Roman" panose="02020603050405020304" pitchFamily="18" charset="0"/>
                </a:endParaRPr>
              </a:p>
              <a:p>
                <a:pPr marL="91440"/>
                <a:endParaRPr lang="en-US" sz="1000" dirty="0">
                  <a:solidFill>
                    <a:schemeClr val="tx1"/>
                  </a:solidFill>
                  <a:latin typeface="+mj-lt"/>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A7560D0E-33BB-8564-4F1A-5B42E2343E74}"/>
                  </a:ext>
                </a:extLst>
              </p:cNvPr>
              <p:cNvSpPr/>
              <p:nvPr/>
            </p:nvSpPr>
            <p:spPr>
              <a:xfrm>
                <a:off x="712031" y="1974905"/>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2</a:t>
                </a:r>
              </a:p>
            </p:txBody>
          </p:sp>
        </p:grpSp>
        <p:grpSp>
          <p:nvGrpSpPr>
            <p:cNvPr id="26" name="Group 25">
              <a:extLst>
                <a:ext uri="{FF2B5EF4-FFF2-40B4-BE49-F238E27FC236}">
                  <a16:creationId xmlns:a16="http://schemas.microsoft.com/office/drawing/2014/main" id="{86049283-7CB4-2083-CE02-53D7ACA583B3}"/>
                </a:ext>
              </a:extLst>
            </p:cNvPr>
            <p:cNvGrpSpPr/>
            <p:nvPr/>
          </p:nvGrpSpPr>
          <p:grpSpPr>
            <a:xfrm>
              <a:off x="712031" y="3021640"/>
              <a:ext cx="7719937" cy="643467"/>
              <a:chOff x="712031" y="2737676"/>
              <a:chExt cx="7719937" cy="643467"/>
            </a:xfrm>
          </p:grpSpPr>
          <p:sp>
            <p:nvSpPr>
              <p:cNvPr id="20" name="Rectangle 19">
                <a:extLst>
                  <a:ext uri="{FF2B5EF4-FFF2-40B4-BE49-F238E27FC236}">
                    <a16:creationId xmlns:a16="http://schemas.microsoft.com/office/drawing/2014/main" id="{789435FA-EFC7-1B3A-6F80-B45135BCF4A8}"/>
                  </a:ext>
                </a:extLst>
              </p:cNvPr>
              <p:cNvSpPr/>
              <p:nvPr/>
            </p:nvSpPr>
            <p:spPr>
              <a:xfrm>
                <a:off x="1372430" y="2737676"/>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000" dirty="0">
                    <a:solidFill>
                      <a:schemeClr val="tx1"/>
                    </a:solidFill>
                  </a:rPr>
                  <a:t>"Throughout its development lifecycle, the Crowdfunding Web Application underwent extensive testing and optimization to ensure high performance and reliability. A range of testing methodologies, including unit testing, integration testing, and user acceptance testing, were implemented to guarantee that the platform provides a smooth and secure donation experience while meeting the needs of both campaign creators and contributors."</a:t>
                </a:r>
                <a:endParaRPr lang="en-US" sz="1000" dirty="0">
                  <a:solidFill>
                    <a:schemeClr val="tx1"/>
                  </a:solidFill>
                  <a:latin typeface="+mj-lt"/>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9A3D3CC1-3E19-CE2E-3B8B-3365B8B567CE}"/>
                  </a:ext>
                </a:extLst>
              </p:cNvPr>
              <p:cNvSpPr/>
              <p:nvPr/>
            </p:nvSpPr>
            <p:spPr>
              <a:xfrm>
                <a:off x="712031" y="2737676"/>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3</a:t>
                </a:r>
              </a:p>
            </p:txBody>
          </p:sp>
        </p:grpSp>
        <p:grpSp>
          <p:nvGrpSpPr>
            <p:cNvPr id="25" name="Group 24">
              <a:extLst>
                <a:ext uri="{FF2B5EF4-FFF2-40B4-BE49-F238E27FC236}">
                  <a16:creationId xmlns:a16="http://schemas.microsoft.com/office/drawing/2014/main" id="{C1242A9F-48C4-1D0E-E275-B12238388CD4}"/>
                </a:ext>
              </a:extLst>
            </p:cNvPr>
            <p:cNvGrpSpPr/>
            <p:nvPr/>
          </p:nvGrpSpPr>
          <p:grpSpPr>
            <a:xfrm>
              <a:off x="712031" y="3915021"/>
              <a:ext cx="7719937" cy="643467"/>
              <a:chOff x="712031" y="3477701"/>
              <a:chExt cx="7719937" cy="643467"/>
            </a:xfrm>
          </p:grpSpPr>
          <p:sp>
            <p:nvSpPr>
              <p:cNvPr id="23" name="Rectangle 22">
                <a:extLst>
                  <a:ext uri="{FF2B5EF4-FFF2-40B4-BE49-F238E27FC236}">
                    <a16:creationId xmlns:a16="http://schemas.microsoft.com/office/drawing/2014/main" id="{90E1A962-5B8D-A408-D117-8F43055D9FCC}"/>
                  </a:ext>
                </a:extLst>
              </p:cNvPr>
              <p:cNvSpPr/>
              <p:nvPr/>
            </p:nvSpPr>
            <p:spPr>
              <a:xfrm>
                <a:off x="1372430" y="3477701"/>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000" dirty="0">
                    <a:solidFill>
                      <a:schemeClr val="tx1"/>
                    </a:solidFill>
                  </a:rPr>
                  <a:t>"In conclusion, the Crowdfunding Web Application represents a significant leap in Full Stack Web Development. With its innovative features, secure donation process, and intuitive design, it has the potential to redefine how people contribute to causes. As we present the Crowdfunding Web Application today, we invite you to be part of this transformative journey in making meaningful impact through online fundraising."</a:t>
                </a:r>
                <a:endParaRPr lang="en-US" sz="1000" dirty="0">
                  <a:solidFill>
                    <a:schemeClr val="tx1"/>
                  </a:solidFill>
                  <a:latin typeface="+mj-lt"/>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0A3666D9-36DA-372B-D0E2-7F7A22FBF3A6}"/>
                  </a:ext>
                </a:extLst>
              </p:cNvPr>
              <p:cNvSpPr/>
              <p:nvPr/>
            </p:nvSpPr>
            <p:spPr>
              <a:xfrm>
                <a:off x="712031" y="3477701"/>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4</a:t>
                </a:r>
              </a:p>
            </p:txBody>
          </p:sp>
        </p:grpSp>
      </p:grpSp>
    </p:spTree>
    <p:extLst>
      <p:ext uri="{BB962C8B-B14F-4D97-AF65-F5344CB8AC3E}">
        <p14:creationId xmlns:p14="http://schemas.microsoft.com/office/powerpoint/2010/main" val="108552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142495" y="1284891"/>
            <a:ext cx="5058525" cy="1815882"/>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US" dirty="0"/>
              <a:t>In traditional fundraising methods, the process of launching and managing campaigns for various causes often involves multiple platforms, complex payment systems, and a lack of real-time donation tracking. Donors face challenges in securely contributing to campaigns, while campaign creators struggle with managing donations, keeping track of progress, and ensuring transparency in the fundraising process.</a:t>
            </a:r>
            <a:endParaRPr lang="en-IN" dirty="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Problem Statement</a:t>
            </a:r>
            <a:endParaRPr lang="en-IN" sz="1600" dirty="0">
              <a:solidFill>
                <a:srgbClr val="213163"/>
              </a:solidFill>
            </a:endParaRPr>
          </a:p>
        </p:txBody>
      </p:sp>
      <p:grpSp>
        <p:nvGrpSpPr>
          <p:cNvPr id="3" name="Group 2">
            <a:extLst>
              <a:ext uri="{FF2B5EF4-FFF2-40B4-BE49-F238E27FC236}">
                <a16:creationId xmlns:a16="http://schemas.microsoft.com/office/drawing/2014/main" id="{328E85CD-DF89-87DD-6181-DCDD73B5625F}"/>
              </a:ext>
            </a:extLst>
          </p:cNvPr>
          <p:cNvGrpSpPr/>
          <p:nvPr/>
        </p:nvGrpSpPr>
        <p:grpSpPr>
          <a:xfrm>
            <a:off x="5699883" y="1288468"/>
            <a:ext cx="3189304" cy="2766856"/>
            <a:chOff x="4578211" y="760307"/>
            <a:chExt cx="4510006" cy="3741355"/>
          </a:xfrm>
        </p:grpSpPr>
        <p:pic>
          <p:nvPicPr>
            <p:cNvPr id="4" name="Picture 3" descr="A purple question mark with gears&#10;&#10;Description automatically generated">
              <a:extLst>
                <a:ext uri="{FF2B5EF4-FFF2-40B4-BE49-F238E27FC236}">
                  <a16:creationId xmlns:a16="http://schemas.microsoft.com/office/drawing/2014/main" id="{044B050F-754C-A956-97C8-EFB6B19ABEA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5" name="Picture 4" descr="Businessman with clipboard">
              <a:extLst>
                <a:ext uri="{FF2B5EF4-FFF2-40B4-BE49-F238E27FC236}">
                  <a16:creationId xmlns:a16="http://schemas.microsoft.com/office/drawing/2014/main" id="{82A80360-DC75-55F1-A1A2-BDCADC404BD5}"/>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274604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4D5078D-F8F7-912B-4E9C-BED71500ACC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Project Overview</a:t>
            </a:r>
            <a:endParaRPr lang="en-IN" sz="1600" dirty="0">
              <a:solidFill>
                <a:srgbClr val="213163"/>
              </a:solidFill>
            </a:endParaRPr>
          </a:p>
        </p:txBody>
      </p:sp>
      <p:sp>
        <p:nvSpPr>
          <p:cNvPr id="3" name="TextBox 2">
            <a:extLst>
              <a:ext uri="{FF2B5EF4-FFF2-40B4-BE49-F238E27FC236}">
                <a16:creationId xmlns:a16="http://schemas.microsoft.com/office/drawing/2014/main" id="{0C511917-B5EE-88C1-A75B-AC3ADE14BEB8}"/>
              </a:ext>
            </a:extLst>
          </p:cNvPr>
          <p:cNvSpPr txBox="1"/>
          <p:nvPr/>
        </p:nvSpPr>
        <p:spPr>
          <a:xfrm>
            <a:off x="143805" y="1142014"/>
            <a:ext cx="5055021" cy="2246769"/>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US" dirty="0"/>
              <a:t>The Crowdfunding Web Application is a comprehensive digital platform designed to simplify the process of creating, managing, and donating to fundraising campaigns. Utilizing modern web technologies like the MERN stack, the application provides a seamless, user-friendly interface for campaign creators to launch campaigns and for donors to contribute securely. With features like real-time donation tracking, campaign progress bars, and a secure payment simulation system, the platform ensures a smooth and efficient experience for all users.</a:t>
            </a:r>
            <a:endParaRPr lang="en-US" dirty="0">
              <a:latin typeface="+mn-lt"/>
            </a:endParaRPr>
          </a:p>
        </p:txBody>
      </p:sp>
      <p:pic>
        <p:nvPicPr>
          <p:cNvPr id="5" name="Picture 4" descr="Person writing on whiteboard">
            <a:extLst>
              <a:ext uri="{FF2B5EF4-FFF2-40B4-BE49-F238E27FC236}">
                <a16:creationId xmlns:a16="http://schemas.microsoft.com/office/drawing/2014/main" id="{6858EAD1-D312-BBBA-4C50-43B9E76BB53F}"/>
              </a:ext>
            </a:extLst>
          </p:cNvPr>
          <p:cNvPicPr>
            <a:picLocks noChangeAspect="1"/>
          </p:cNvPicPr>
          <p:nvPr/>
        </p:nvPicPr>
        <p:blipFill rotWithShape="1">
          <a:blip r:embed="rId3"/>
          <a:srcRect r="16287"/>
          <a:stretch/>
        </p:blipFill>
        <p:spPr>
          <a:xfrm>
            <a:off x="5419077" y="1360299"/>
            <a:ext cx="3453703" cy="2747189"/>
          </a:xfrm>
          <a:prstGeom prst="rect">
            <a:avLst/>
          </a:prstGeom>
        </p:spPr>
      </p:pic>
    </p:spTree>
    <p:extLst>
      <p:ext uri="{BB962C8B-B14F-4D97-AF65-F5344CB8AC3E}">
        <p14:creationId xmlns:p14="http://schemas.microsoft.com/office/powerpoint/2010/main" val="297519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F61A928-5A2D-C5DF-2F01-079C34A7543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Proposed Solution</a:t>
            </a:r>
            <a:endParaRPr lang="en-IN" sz="1600" dirty="0">
              <a:solidFill>
                <a:srgbClr val="213163"/>
              </a:solidFill>
            </a:endParaRPr>
          </a:p>
        </p:txBody>
      </p:sp>
      <p:sp>
        <p:nvSpPr>
          <p:cNvPr id="3" name="TextBox 2">
            <a:extLst>
              <a:ext uri="{FF2B5EF4-FFF2-40B4-BE49-F238E27FC236}">
                <a16:creationId xmlns:a16="http://schemas.microsoft.com/office/drawing/2014/main" id="{796BFA82-8AB0-23BA-909F-C886C3F7A669}"/>
              </a:ext>
            </a:extLst>
          </p:cNvPr>
          <p:cNvSpPr txBox="1"/>
          <p:nvPr/>
        </p:nvSpPr>
        <p:spPr>
          <a:xfrm>
            <a:off x="126996" y="1134562"/>
            <a:ext cx="8466813" cy="1384995"/>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US" dirty="0"/>
              <a:t>The proposed solution for the Crowdfunding Web Application aims to provide a comprehensive platform that simplifies the process of creating, managing, and contributing to fundraising campaigns. Leveraging the MERN stack and best practices in web development, the solution focuses on addressing key challenges faced by campaign creators and donors, such as secure donation handling, transparent tracking of campaign progress, and an intuitive user interface for seamless navigation and participation.</a:t>
            </a:r>
            <a:endParaRPr lang="en-US" dirty="0">
              <a:latin typeface="+mn-lt"/>
            </a:endParaRPr>
          </a:p>
        </p:txBody>
      </p:sp>
    </p:spTree>
    <p:extLst>
      <p:ext uri="{BB962C8B-B14F-4D97-AF65-F5344CB8AC3E}">
        <p14:creationId xmlns:p14="http://schemas.microsoft.com/office/powerpoint/2010/main" val="262120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96CA3F3-3D59-0BCC-5AFC-FB31E62203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Technology used</a:t>
            </a:r>
            <a:endParaRPr lang="en-IN" sz="1600" dirty="0">
              <a:solidFill>
                <a:srgbClr val="213163"/>
              </a:solidFill>
            </a:endParaRPr>
          </a:p>
        </p:txBody>
      </p:sp>
      <p:sp>
        <p:nvSpPr>
          <p:cNvPr id="3" name="TextBox 2">
            <a:extLst>
              <a:ext uri="{FF2B5EF4-FFF2-40B4-BE49-F238E27FC236}">
                <a16:creationId xmlns:a16="http://schemas.microsoft.com/office/drawing/2014/main" id="{A111D00F-E3D6-896E-4001-492D6D1DC85F}"/>
              </a:ext>
            </a:extLst>
          </p:cNvPr>
          <p:cNvSpPr txBox="1"/>
          <p:nvPr/>
        </p:nvSpPr>
        <p:spPr>
          <a:xfrm>
            <a:off x="406562" y="1083221"/>
            <a:ext cx="6924136" cy="1261884"/>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IN" b="1" dirty="0"/>
              <a:t>Backend</a:t>
            </a:r>
            <a:r>
              <a:rPr lang="en-IN" dirty="0"/>
              <a:t>: Node.js, Express.js</a:t>
            </a:r>
          </a:p>
          <a:p>
            <a:pPr marL="285750" indent="-285750">
              <a:spcAft>
                <a:spcPts val="800"/>
              </a:spcAft>
              <a:buFont typeface="Arial" panose="020B0604020202020204" pitchFamily="34" charset="0"/>
              <a:buChar char="•"/>
            </a:pPr>
            <a:r>
              <a:rPr lang="en-IN" b="1" dirty="0"/>
              <a:t>Frontend</a:t>
            </a:r>
            <a:r>
              <a:rPr lang="en-IN" dirty="0"/>
              <a:t>: React.js, CSS, HTML, JavaScript</a:t>
            </a:r>
          </a:p>
          <a:p>
            <a:pPr marL="285750" indent="-285750">
              <a:spcAft>
                <a:spcPts val="800"/>
              </a:spcAft>
              <a:buFont typeface="Arial" panose="020B0604020202020204" pitchFamily="34" charset="0"/>
              <a:buChar char="•"/>
            </a:pPr>
            <a:r>
              <a:rPr lang="en-IN" b="1" dirty="0"/>
              <a:t>Database</a:t>
            </a:r>
            <a:r>
              <a:rPr lang="en-IN" dirty="0"/>
              <a:t>: MongoDB</a:t>
            </a:r>
          </a:p>
          <a:p>
            <a:pPr marL="285750" indent="-285750">
              <a:spcAft>
                <a:spcPts val="800"/>
              </a:spcAft>
              <a:buFont typeface="Arial" panose="020B0604020202020204" pitchFamily="34" charset="0"/>
              <a:buChar char="•"/>
            </a:pPr>
            <a:r>
              <a:rPr lang="en-IN" b="1" dirty="0"/>
              <a:t>Authentication</a:t>
            </a:r>
            <a:r>
              <a:rPr lang="en-IN" dirty="0"/>
              <a:t>: JSON Web Tokens (JWT) and </a:t>
            </a:r>
            <a:r>
              <a:rPr lang="en-IN" dirty="0" err="1"/>
              <a:t>bcrypt</a:t>
            </a:r>
            <a:r>
              <a:rPr lang="en-IN" dirty="0"/>
              <a:t> for password hashing </a:t>
            </a:r>
            <a:r>
              <a:rPr lang="en-US" dirty="0">
                <a:latin typeface="+mn-lt"/>
              </a:rPr>
              <a:t>	</a:t>
            </a:r>
          </a:p>
        </p:txBody>
      </p:sp>
    </p:spTree>
    <p:extLst>
      <p:ext uri="{BB962C8B-B14F-4D97-AF65-F5344CB8AC3E}">
        <p14:creationId xmlns:p14="http://schemas.microsoft.com/office/powerpoint/2010/main" val="401713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213602" y="648849"/>
            <a:ext cx="4428068" cy="338554"/>
          </a:xfrm>
          <a:prstGeom prst="rect">
            <a:avLst/>
          </a:prstGeom>
          <a:noFill/>
        </p:spPr>
        <p:txBody>
          <a:bodyPr wrap="square">
            <a:spAutoFit/>
          </a:bodyPr>
          <a:lstStyle/>
          <a:p>
            <a:r>
              <a:rPr lang="en-IN" sz="1600" b="1" dirty="0">
                <a:solidFill>
                  <a:srgbClr val="213163"/>
                </a:solidFill>
              </a:rPr>
              <a:t>Modelling &amp; Result 1</a:t>
            </a:r>
          </a:p>
        </p:txBody>
      </p:sp>
      <p:sp>
        <p:nvSpPr>
          <p:cNvPr id="6" name="Rectangle 5">
            <a:extLst>
              <a:ext uri="{FF2B5EF4-FFF2-40B4-BE49-F238E27FC236}">
                <a16:creationId xmlns:a16="http://schemas.microsoft.com/office/drawing/2014/main" id="{7FA9338F-AACC-33B6-0BE4-39F9AFBABE18}"/>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C2BC9E2-85C5-C893-4A04-9E4CBE54C9D0}"/>
              </a:ext>
            </a:extLst>
          </p:cNvPr>
          <p:cNvPicPr>
            <a:picLocks noChangeAspect="1"/>
          </p:cNvPicPr>
          <p:nvPr/>
        </p:nvPicPr>
        <p:blipFill>
          <a:blip r:embed="rId3"/>
          <a:stretch>
            <a:fillRect/>
          </a:stretch>
        </p:blipFill>
        <p:spPr>
          <a:xfrm>
            <a:off x="1478274" y="1243418"/>
            <a:ext cx="6505974" cy="3656641"/>
          </a:xfrm>
          <a:prstGeom prst="rect">
            <a:avLst/>
          </a:prstGeom>
        </p:spPr>
      </p:pic>
      <p:sp>
        <p:nvSpPr>
          <p:cNvPr id="8" name="TextBox 7">
            <a:extLst>
              <a:ext uri="{FF2B5EF4-FFF2-40B4-BE49-F238E27FC236}">
                <a16:creationId xmlns:a16="http://schemas.microsoft.com/office/drawing/2014/main" id="{B9A98528-D507-30CE-2CB8-A6287C830C3A}"/>
              </a:ext>
            </a:extLst>
          </p:cNvPr>
          <p:cNvSpPr txBox="1"/>
          <p:nvPr/>
        </p:nvSpPr>
        <p:spPr>
          <a:xfrm>
            <a:off x="3442166" y="874269"/>
            <a:ext cx="2260600" cy="307777"/>
          </a:xfrm>
          <a:prstGeom prst="rect">
            <a:avLst/>
          </a:prstGeom>
          <a:noFill/>
        </p:spPr>
        <p:txBody>
          <a:bodyPr wrap="square" rtlCol="0">
            <a:spAutoFit/>
          </a:bodyPr>
          <a:lstStyle/>
          <a:p>
            <a:pPr algn="ctr"/>
            <a:r>
              <a:rPr lang="en-IN" dirty="0"/>
              <a:t>Landing Page</a:t>
            </a:r>
            <a:endParaRPr lang="en-US" dirty="0"/>
          </a:p>
        </p:txBody>
      </p:sp>
    </p:spTree>
    <p:extLst>
      <p:ext uri="{BB962C8B-B14F-4D97-AF65-F5344CB8AC3E}">
        <p14:creationId xmlns:p14="http://schemas.microsoft.com/office/powerpoint/2010/main" val="310476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9D92B2FF-8614-61F9-FFA7-45E78700C2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 2</a:t>
            </a:r>
          </a:p>
        </p:txBody>
      </p:sp>
      <p:sp>
        <p:nvSpPr>
          <p:cNvPr id="6" name="Rectangle 5">
            <a:extLst>
              <a:ext uri="{FF2B5EF4-FFF2-40B4-BE49-F238E27FC236}">
                <a16:creationId xmlns:a16="http://schemas.microsoft.com/office/drawing/2014/main" id="{3B7F6AB1-00E0-C56D-4BC6-78BBB15ACC7E}"/>
              </a:ext>
            </a:extLst>
          </p:cNvPr>
          <p:cNvSpPr/>
          <p:nvPr/>
        </p:nvSpPr>
        <p:spPr>
          <a:xfrm>
            <a:off x="1456841" y="116777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86DF7A0-F80A-C3A9-370F-6E81E126C9DE}"/>
              </a:ext>
            </a:extLst>
          </p:cNvPr>
          <p:cNvSpPr txBox="1"/>
          <p:nvPr/>
        </p:nvSpPr>
        <p:spPr>
          <a:xfrm>
            <a:off x="3442166" y="874269"/>
            <a:ext cx="2260600" cy="307777"/>
          </a:xfrm>
          <a:prstGeom prst="rect">
            <a:avLst/>
          </a:prstGeom>
          <a:noFill/>
        </p:spPr>
        <p:txBody>
          <a:bodyPr wrap="square" rtlCol="0">
            <a:spAutoFit/>
          </a:bodyPr>
          <a:lstStyle/>
          <a:p>
            <a:r>
              <a:rPr lang="en-IN" dirty="0"/>
              <a:t>Default Registration Page</a:t>
            </a:r>
            <a:endParaRPr lang="en-US" dirty="0"/>
          </a:p>
        </p:txBody>
      </p:sp>
      <p:pic>
        <p:nvPicPr>
          <p:cNvPr id="4" name="Picture 3">
            <a:extLst>
              <a:ext uri="{FF2B5EF4-FFF2-40B4-BE49-F238E27FC236}">
                <a16:creationId xmlns:a16="http://schemas.microsoft.com/office/drawing/2014/main" id="{2115672B-87F8-6FE1-37EA-69DB08A4842E}"/>
              </a:ext>
            </a:extLst>
          </p:cNvPr>
          <p:cNvPicPr>
            <a:picLocks noChangeAspect="1"/>
          </p:cNvPicPr>
          <p:nvPr/>
        </p:nvPicPr>
        <p:blipFill>
          <a:blip r:embed="rId3"/>
          <a:stretch>
            <a:fillRect/>
          </a:stretch>
        </p:blipFill>
        <p:spPr>
          <a:xfrm>
            <a:off x="1456841" y="1182046"/>
            <a:ext cx="6548034" cy="3559095"/>
          </a:xfrm>
          <a:prstGeom prst="rect">
            <a:avLst/>
          </a:prstGeom>
        </p:spPr>
      </p:pic>
    </p:spTree>
    <p:extLst>
      <p:ext uri="{BB962C8B-B14F-4D97-AF65-F5344CB8AC3E}">
        <p14:creationId xmlns:p14="http://schemas.microsoft.com/office/powerpoint/2010/main" val="416885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2"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2"/>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3155</TotalTime>
  <Words>753</Words>
  <Application>Microsoft Office PowerPoint</Application>
  <PresentationFormat>On-screen Show (16:9)</PresentationFormat>
  <Paragraphs>53</Paragraphs>
  <Slides>18</Slides>
  <Notes>18</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vt:i4>
      </vt:variant>
    </vt:vector>
  </HeadingPairs>
  <TitlesOfParts>
    <vt:vector size="22" baseType="lpstr">
      <vt:lpstr>Arial</vt:lpstr>
      <vt:lpstr>Times New Roman</vt:lpstr>
      <vt:lpstr>Simple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pranav krishnan</cp:lastModifiedBy>
  <cp:revision>62</cp:revision>
  <dcterms:modified xsi:type="dcterms:W3CDTF">2025-03-18T20:08:39Z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